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2" r:id="rId2"/>
    <p:sldId id="304" r:id="rId3"/>
    <p:sldId id="294" r:id="rId4"/>
    <p:sldId id="306" r:id="rId5"/>
    <p:sldId id="273" r:id="rId6"/>
    <p:sldId id="316" r:id="rId7"/>
    <p:sldId id="307" r:id="rId8"/>
    <p:sldId id="308" r:id="rId9"/>
    <p:sldId id="310" r:id="rId10"/>
    <p:sldId id="312" r:id="rId11"/>
    <p:sldId id="317" r:id="rId12"/>
    <p:sldId id="309" r:id="rId13"/>
    <p:sldId id="288" r:id="rId14"/>
    <p:sldId id="293" r:id="rId15"/>
    <p:sldId id="31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3399"/>
    <a:srgbClr val="00CC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C9E0F-992B-4B1F-9CCE-755DB19F7F29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482F-3F56-4531-A322-58CBA105D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781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406D1-1AF3-45A6-AA68-6283E543A80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021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sdoms.ru/68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66"/>
                </a:solidFill>
              </a:rPr>
              <a:t>Урок литературного чтения</a:t>
            </a:r>
            <a:endParaRPr lang="ru-RU" b="1" dirty="0">
              <a:solidFill>
                <a:srgbClr val="003366"/>
              </a:solidFill>
            </a:endParaRPr>
          </a:p>
        </p:txBody>
      </p:sp>
      <p:pic>
        <p:nvPicPr>
          <p:cNvPr id="2050" name="Picture 2" descr="D:\Users\Наталья Алексеевна\Downloads\s68525830_314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3050499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Users\Наталья Алексеевна\Downloads\84546310_w640_h640_img8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2903283" cy="4281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Бабочки – живые компасы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Чем укрыты крылья бабочек?</a:t>
            </a:r>
          </a:p>
          <a:p>
            <a:r>
              <a:rPr lang="ru-RU" dirty="0" smtClean="0"/>
              <a:t>Для чего нужны рисунки на крыльях бабочек?</a:t>
            </a:r>
          </a:p>
          <a:p>
            <a:r>
              <a:rPr lang="ru-RU" dirty="0" smtClean="0"/>
              <a:t>Чем питаются бабочки?</a:t>
            </a:r>
          </a:p>
          <a:p>
            <a:r>
              <a:rPr lang="ru-RU" dirty="0" smtClean="0"/>
              <a:t>Что ты знаешь о бабочках-крапивницах?</a:t>
            </a:r>
          </a:p>
          <a:p>
            <a:r>
              <a:rPr lang="ru-RU" dirty="0" smtClean="0"/>
              <a:t>Чем удивительна бабочка ночной павлиний глаз? А бабочка аполлон?</a:t>
            </a:r>
          </a:p>
          <a:p>
            <a:r>
              <a:rPr lang="ru-RU" dirty="0" smtClean="0"/>
              <a:t>Бывают ли перелётные бабочки?</a:t>
            </a:r>
          </a:p>
        </p:txBody>
      </p:sp>
    </p:spTree>
    <p:extLst>
      <p:ext uri="{BB962C8B-B14F-4D97-AF65-F5344CB8AC3E}">
        <p14:creationId xmlns:p14="http://schemas.microsoft.com/office/powerpoint/2010/main" val="3111922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23" name="Picture 3" descr="D:\Users\Наталья Алексеевна\Downloads\nochnoj_pavlinij_glaz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6121" y="1052736"/>
            <a:ext cx="317021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D:\Users\Наталья Алексеевна\Downloads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67" y="3805473"/>
            <a:ext cx="3495015" cy="232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://floweryvale.ru/images/stories/2010/09/cabbage-butterfly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05473"/>
            <a:ext cx="3107431" cy="211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8227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Статья -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Публицистическое, научное или научно-популярное сочинение небольшого размера.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Самостоятельный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раздел, глава, параграф в каком-либо документе, перечне, словаре и 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267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3399"/>
                </a:solidFill>
              </a:rPr>
              <a:t>Давайте обсудим!</a:t>
            </a:r>
            <a:endParaRPr lang="ru-RU" sz="6000" b="1" dirty="0">
              <a:solidFill>
                <a:srgbClr val="003399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C0000"/>
                </a:solidFill>
              </a:rPr>
              <a:t>Работа в группах</a:t>
            </a:r>
            <a:endParaRPr lang="ru-RU" sz="2800" dirty="0">
              <a:solidFill>
                <a:srgbClr val="CC0000"/>
              </a:solidFill>
            </a:endParaRPr>
          </a:p>
        </p:txBody>
      </p:sp>
      <p:pic>
        <p:nvPicPr>
          <p:cNvPr id="32770" name="Picture 2" descr="D:\Users\Наталья Алексеевна\Downloads\0012-003-Rabota-v-gruppakh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2276872"/>
            <a:ext cx="3600450" cy="324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Индивидуальное задание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32771" name="Picture 3" descr="D:\Users\Наталья Алексеевна\Downloads\407mg9-hit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36912"/>
            <a:ext cx="2574819" cy="3062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smtClean="0">
                <a:solidFill>
                  <a:srgbClr val="002060"/>
                </a:solidFill>
              </a:rPr>
              <a:t>5 «ХОЧУ…»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7200" b="1" smtClean="0">
                <a:solidFill>
                  <a:srgbClr val="00B050"/>
                </a:solidFill>
              </a:rPr>
              <a:t>познакомился …</a:t>
            </a:r>
          </a:p>
          <a:p>
            <a:r>
              <a:rPr lang="ru-RU" sz="7200" b="1" smtClean="0">
                <a:solidFill>
                  <a:srgbClr val="C00000"/>
                </a:solidFill>
              </a:rPr>
              <a:t>учился …</a:t>
            </a:r>
          </a:p>
          <a:p>
            <a:r>
              <a:rPr lang="ru-RU" sz="7200" b="1" smtClean="0">
                <a:solidFill>
                  <a:schemeClr val="accent1">
                    <a:lumMod val="50000"/>
                  </a:schemeClr>
                </a:solidFill>
              </a:rPr>
              <a:t>узнал … </a:t>
            </a:r>
          </a:p>
          <a:p>
            <a:r>
              <a:rPr lang="ru-RU" sz="7200" b="1" smtClean="0">
                <a:solidFill>
                  <a:srgbClr val="0070C0"/>
                </a:solidFill>
              </a:rPr>
              <a:t>выяснил …</a:t>
            </a:r>
          </a:p>
          <a:p>
            <a:r>
              <a:rPr lang="ru-RU" sz="7200" b="1" smtClean="0">
                <a:solidFill>
                  <a:schemeClr val="accent2"/>
                </a:solidFill>
              </a:rPr>
              <a:t>понял …</a:t>
            </a:r>
          </a:p>
          <a:p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0299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33400" y="26521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Домашнее задание с </a:t>
            </a:r>
            <a:r>
              <a:rPr lang="ru-RU" sz="3600" b="1" dirty="0" smtClean="0">
                <a:solidFill>
                  <a:srgbClr val="C00000"/>
                </a:solidFill>
              </a:rPr>
              <a:t>60-61, карточка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22" name="Picture 2" descr="D:\Users\Наталья Алексеевна\Downloads\368654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319170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D:\Users\Наталья Алексеевна\Downloads\nochnoj_pavlinij_glaz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908720"/>
            <a:ext cx="2736304" cy="2051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D:\Users\Наталья Алексеевна\Downloads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293096"/>
            <a:ext cx="292803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://floweryvale.ru/images/stories/2010/09/cabbage-butterfly_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221088"/>
            <a:ext cx="2803960" cy="190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6" name="Picture 2" descr="D:\Users\Наталья Алексеевна\Downloads\monarch-butterfly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51205">
            <a:off x="2843808" y="2276872"/>
            <a:ext cx="345984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037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3366"/>
                </a:solidFill>
              </a:rPr>
              <a:t>Чтение – вот лучшее учение…</a:t>
            </a:r>
            <a:endParaRPr lang="ru-RU" sz="5400" b="1" dirty="0">
              <a:solidFill>
                <a:srgbClr val="003366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Без чтения нет настоящего образования.</a:t>
            </a:r>
          </a:p>
          <a:p>
            <a:r>
              <a:rPr lang="ru-RU" sz="4000" b="1" dirty="0" smtClean="0">
                <a:solidFill>
                  <a:srgbClr val="00B050"/>
                </a:solidFill>
              </a:rPr>
              <a:t>Чтение хороших </a:t>
            </a:r>
            <a:r>
              <a:rPr lang="ru-RU" sz="4000" b="1" u="sng" dirty="0" smtClean="0">
                <a:solidFill>
                  <a:srgbClr val="00B050"/>
                </a:solidFill>
                <a:hlinkClick r:id="rId2"/>
              </a:rPr>
              <a:t>книг</a:t>
            </a:r>
            <a:r>
              <a:rPr lang="ru-RU" sz="4000" b="1" dirty="0" smtClean="0">
                <a:solidFill>
                  <a:srgbClr val="00B050"/>
                </a:solidFill>
              </a:rPr>
              <a:t> — это разговор с самыми лучшими людьми прошедших времён…</a:t>
            </a:r>
          </a:p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 книгах можно найти объяснение всему, если знать, где искать…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40625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Интересно о природе :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Охранять природу – значит защищать Родину.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(М. Пришвин)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Природа – это книга, которую надо прочитать и понять правильно. 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</a:t>
            </a:r>
            <a:r>
              <a:rPr lang="ru-RU" dirty="0" smtClean="0"/>
              <a:t>(М. </a:t>
            </a:r>
            <a:r>
              <a:rPr lang="ru-RU" dirty="0" err="1" smtClean="0"/>
              <a:t>Налбандян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q"/>
            </a:pPr>
            <a:r>
              <a:rPr lang="ru-RU" b="1" dirty="0"/>
              <a:t> Когда тебе плохо - прислушайся к природе. Тишина мира успокаивает лучше, чем миллионы ненужных слов.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                  (Конфуций)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0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 Клыков «Как делают гнёзда»</a:t>
            </a:r>
            <a:endParaRPr lang="ru-RU" dirty="0"/>
          </a:p>
        </p:txBody>
      </p:sp>
      <p:pic>
        <p:nvPicPr>
          <p:cNvPr id="1026" name="Picture 2" descr="D:\Users\Наталья Алексеевна\Downloads\grach_na_gnezde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077072"/>
            <a:ext cx="2952328" cy="1968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Users\Наталья Алексеевна\Downloads\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26670"/>
            <a:ext cx="3168352" cy="251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Users\Наталья Алексеевна\Downloads\perepel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215916"/>
            <a:ext cx="3030984" cy="2426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531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</a:rPr>
              <a:t>5 «ХОЧУ…»</a:t>
            </a:r>
            <a:endParaRPr lang="ru-RU" sz="8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познакомиться …</a:t>
            </a:r>
          </a:p>
          <a:p>
            <a:r>
              <a:rPr lang="ru-RU" sz="7200" b="1" dirty="0" smtClean="0">
                <a:solidFill>
                  <a:srgbClr val="C00000"/>
                </a:solidFill>
              </a:rPr>
              <a:t>учиться …</a:t>
            </a:r>
          </a:p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узнать … </a:t>
            </a:r>
          </a:p>
          <a:p>
            <a:r>
              <a:rPr lang="ru-RU" sz="7200" b="1" dirty="0" smtClean="0">
                <a:solidFill>
                  <a:srgbClr val="0070C0"/>
                </a:solidFill>
              </a:rPr>
              <a:t>выяснить …</a:t>
            </a:r>
          </a:p>
          <a:p>
            <a:r>
              <a:rPr lang="ru-RU" sz="7200" b="1" dirty="0">
                <a:solidFill>
                  <a:schemeClr val="accent2"/>
                </a:solidFill>
              </a:rPr>
              <a:t>п</a:t>
            </a:r>
            <a:r>
              <a:rPr lang="ru-RU" sz="7200" b="1" dirty="0" smtClean="0">
                <a:solidFill>
                  <a:schemeClr val="accent2"/>
                </a:solidFill>
              </a:rPr>
              <a:t>онять …</a:t>
            </a:r>
          </a:p>
          <a:p>
            <a:endParaRPr lang="ru-RU" sz="7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23" name="Picture 3" descr="D:\Users\Наталья Алексеевна\Downloads\nochnoj_pavlinij_glaz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6121" y="1052736"/>
            <a:ext cx="317021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D:\Users\Наталья Алексеевна\Downloads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67" y="3805473"/>
            <a:ext cx="3495015" cy="232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://floweryvale.ru/images/stories/2010/09/cabbage-butterfly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05473"/>
            <a:ext cx="3107431" cy="211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0696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D:\Users\Наталья Алексеевна\Downloads\13111638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492896"/>
            <a:ext cx="3475278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D:\Users\Наталья Алексеевна\Downloads\загруженное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38" y="332656"/>
            <a:ext cx="3408874" cy="2553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D:\Users\Наталья Алексеевна\Downloads\krapivnitca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5" y="476672"/>
            <a:ext cx="307234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1" name="Picture 5" descr="D:\Users\Наталья Алексеевна\Downloads\images (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1" y="4149080"/>
            <a:ext cx="3065967" cy="2390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D:\Users\Наталья Алексеевна\Downloads\101141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581128"/>
            <a:ext cx="2952328" cy="1955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7442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Бабочки – живые компасы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Компас</a:t>
            </a:r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rgbClr val="008000"/>
                </a:solidFill>
              </a:rPr>
              <a:t>Со</a:t>
            </a:r>
            <a:r>
              <a:rPr lang="ru-RU" sz="3600" b="1" dirty="0" smtClean="0"/>
              <a:t>су</a:t>
            </a:r>
            <a:r>
              <a:rPr lang="ru-RU" sz="3600" b="1" dirty="0" smtClean="0">
                <a:solidFill>
                  <a:srgbClr val="008000"/>
                </a:solidFill>
              </a:rPr>
              <a:t>щес</a:t>
            </a:r>
            <a:r>
              <a:rPr lang="ru-RU" sz="3600" b="1" dirty="0" smtClean="0"/>
              <a:t>т</a:t>
            </a:r>
            <a:r>
              <a:rPr lang="ru-RU" sz="3600" b="1" dirty="0" smtClean="0">
                <a:solidFill>
                  <a:srgbClr val="008000"/>
                </a:solidFill>
              </a:rPr>
              <a:t>во</a:t>
            </a:r>
            <a:r>
              <a:rPr lang="ru-RU" sz="3600" b="1" dirty="0" smtClean="0"/>
              <a:t>ва</a:t>
            </a:r>
            <a:r>
              <a:rPr lang="ru-RU" sz="3600" b="1" dirty="0" smtClean="0">
                <a:solidFill>
                  <a:srgbClr val="008000"/>
                </a:solidFill>
              </a:rPr>
              <a:t>ние</a:t>
            </a:r>
          </a:p>
          <a:p>
            <a:endParaRPr lang="ru-RU" sz="3600" b="1" dirty="0"/>
          </a:p>
          <a:p>
            <a:r>
              <a:rPr lang="ru-RU" sz="3600" b="1" dirty="0" smtClean="0">
                <a:solidFill>
                  <a:schemeClr val="accent2"/>
                </a:solidFill>
              </a:rPr>
              <a:t>Чешуйки</a:t>
            </a:r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Нектар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Мелкие пластинки, расположенные на поверхности тела животного, растения так, </a:t>
            </a:r>
            <a:r>
              <a:rPr lang="ru-RU" sz="3200" b="1" dirty="0" smtClean="0">
                <a:solidFill>
                  <a:srgbClr val="C00000"/>
                </a:solidFill>
              </a:rPr>
              <a:t>что </a:t>
            </a:r>
            <a:r>
              <a:rPr lang="ru-RU" sz="3200" b="1" dirty="0" smtClean="0">
                <a:solidFill>
                  <a:srgbClr val="C00000"/>
                </a:solidFill>
              </a:rPr>
              <a:t>каждая прикрывает край соседней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518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Бабочки – живые компасы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Компас</a:t>
            </a:r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rgbClr val="008000"/>
                </a:solidFill>
              </a:rPr>
              <a:t>Со</a:t>
            </a:r>
            <a:r>
              <a:rPr lang="ru-RU" sz="3600" b="1" dirty="0" smtClean="0"/>
              <a:t>су</a:t>
            </a:r>
            <a:r>
              <a:rPr lang="ru-RU" sz="3600" b="1" dirty="0" smtClean="0">
                <a:solidFill>
                  <a:srgbClr val="008000"/>
                </a:solidFill>
              </a:rPr>
              <a:t>щес</a:t>
            </a:r>
            <a:r>
              <a:rPr lang="ru-RU" sz="3600" b="1" dirty="0" smtClean="0"/>
              <a:t>т</a:t>
            </a:r>
            <a:r>
              <a:rPr lang="ru-RU" sz="3600" b="1" dirty="0" smtClean="0">
                <a:solidFill>
                  <a:srgbClr val="008000"/>
                </a:solidFill>
              </a:rPr>
              <a:t>во</a:t>
            </a:r>
            <a:r>
              <a:rPr lang="ru-RU" sz="3600" b="1" dirty="0" smtClean="0"/>
              <a:t>ва</a:t>
            </a:r>
            <a:r>
              <a:rPr lang="ru-RU" sz="3600" b="1" dirty="0" smtClean="0">
                <a:solidFill>
                  <a:srgbClr val="008000"/>
                </a:solidFill>
              </a:rPr>
              <a:t>ние</a:t>
            </a:r>
          </a:p>
          <a:p>
            <a:endParaRPr lang="ru-RU" sz="3600" b="1" dirty="0"/>
          </a:p>
          <a:p>
            <a:r>
              <a:rPr lang="ru-RU" sz="3600" b="1" dirty="0" smtClean="0">
                <a:solidFill>
                  <a:schemeClr val="accent2"/>
                </a:solidFill>
              </a:rPr>
              <a:t>Чешуйки</a:t>
            </a:r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Нектар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Существовать совместно с кем-либо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Цветочный сок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C00000"/>
                </a:solidFill>
              </a:rPr>
              <a:t>Прибор для определения сторон света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0519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203</Words>
  <Application>Microsoft Office PowerPoint</Application>
  <PresentationFormat>Экран (4:3)</PresentationFormat>
  <Paragraphs>65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Тема Office</vt:lpstr>
      <vt:lpstr>Урок литературного чтения</vt:lpstr>
      <vt:lpstr>Чтение – вот лучшее учение…</vt:lpstr>
      <vt:lpstr>Интересно о природе :</vt:lpstr>
      <vt:lpstr>А. Клыков «Как делают гнёзда»</vt:lpstr>
      <vt:lpstr>5 «ХОЧУ…»</vt:lpstr>
      <vt:lpstr>Презентация PowerPoint</vt:lpstr>
      <vt:lpstr>Презентация PowerPoint</vt:lpstr>
      <vt:lpstr>Бабочки – живые компасы</vt:lpstr>
      <vt:lpstr>Бабочки – живые компасы</vt:lpstr>
      <vt:lpstr>Бабочки – живые компасы</vt:lpstr>
      <vt:lpstr>Презентация PowerPoint</vt:lpstr>
      <vt:lpstr>Статья -</vt:lpstr>
      <vt:lpstr>Давайте обсудим!</vt:lpstr>
      <vt:lpstr>5 «ХОЧУ…»</vt:lpstr>
      <vt:lpstr>Домашнее задание с 60-61, карточка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 ЛИТЕРАТУРНОГО ЧТЕНИЯ</dc:title>
  <cp:lastModifiedBy>Admin</cp:lastModifiedBy>
  <cp:revision>60</cp:revision>
  <dcterms:modified xsi:type="dcterms:W3CDTF">2018-11-19T23:46:23Z</dcterms:modified>
</cp:coreProperties>
</file>